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4"/>
  </p:sldMasterIdLst>
  <p:notesMasterIdLst>
    <p:notesMasterId r:id="rId17"/>
  </p:notesMasterIdLst>
  <p:sldIdLst>
    <p:sldId id="292" r:id="rId5"/>
    <p:sldId id="276" r:id="rId6"/>
    <p:sldId id="297" r:id="rId7"/>
    <p:sldId id="299" r:id="rId8"/>
    <p:sldId id="277" r:id="rId9"/>
    <p:sldId id="272" r:id="rId10"/>
    <p:sldId id="295" r:id="rId11"/>
    <p:sldId id="286" r:id="rId12"/>
    <p:sldId id="283" r:id="rId13"/>
    <p:sldId id="285" r:id="rId14"/>
    <p:sldId id="298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28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99C0"/>
    <a:srgbClr val="1E344B"/>
    <a:srgbClr val="0099C0"/>
    <a:srgbClr val="0D7294"/>
    <a:srgbClr val="A5B324"/>
    <a:srgbClr val="1C2947"/>
    <a:srgbClr val="000099"/>
    <a:srgbClr val="3333CC"/>
    <a:srgbClr val="0033CC"/>
    <a:srgbClr val="64A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 autoAdjust="0"/>
    <p:restoredTop sz="94541" autoAdjust="0"/>
  </p:normalViewPr>
  <p:slideViewPr>
    <p:cSldViewPr snapToGrid="0">
      <p:cViewPr varScale="1">
        <p:scale>
          <a:sx n="105" d="100"/>
          <a:sy n="105" d="100"/>
        </p:scale>
        <p:origin x="1644" y="108"/>
      </p:cViewPr>
      <p:guideLst>
        <p:guide orient="horz" pos="864"/>
        <p:guide pos="28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Sample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41371473097112899"/>
          <c:y val="1.2500000000000001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0E99C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8FFB-4DF8-BC0B-2B06D850EFEF}"/>
              </c:ext>
            </c:extLst>
          </c:dPt>
          <c:dPt>
            <c:idx val="1"/>
            <c:bubble3D val="0"/>
            <c:spPr>
              <a:solidFill>
                <a:srgbClr val="A5B324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8FFB-4DF8-BC0B-2B06D850EFEF}"/>
              </c:ext>
            </c:extLst>
          </c:dPt>
          <c:dPt>
            <c:idx val="2"/>
            <c:bubble3D val="0"/>
            <c:spPr>
              <a:solidFill>
                <a:srgbClr val="1C2947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8FFB-4DF8-BC0B-2B06D850EFEF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8FFB-4DF8-BC0B-2B06D850EFE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FFB-4DF8-BC0B-2B06D850EF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7647719816272998"/>
          <c:y val="0.15302878937007899"/>
          <c:w val="0.17143946850393699"/>
          <c:h val="0.346816929133857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C075D-6F64-498C-958F-E063DBF02767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DA321-7DDB-4A99-BDD8-E93BC368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 slide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hptn_ppt_gradient-mediumblue_v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  <a:solidFill>
            <a:srgbClr val="0D7294"/>
          </a:solidFill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070100"/>
            <a:ext cx="8229600" cy="16764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4500"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Compelling Presentation Title Goes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990600" y="3873500"/>
            <a:ext cx="6959600" cy="698500"/>
          </a:xfrm>
        </p:spPr>
        <p:txBody>
          <a:bodyPr/>
          <a:lstStyle>
            <a:lvl1pPr marL="0" indent="0" algn="ctr">
              <a:buNone/>
              <a:defRPr b="1" baseline="0"/>
            </a:lvl1pPr>
          </a:lstStyle>
          <a:p>
            <a:pPr lvl="0"/>
            <a:r>
              <a:rPr lang="en-US" dirty="0" smtClean="0"/>
              <a:t>Subtitle or HPTN XXX study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933450" y="5067300"/>
            <a:ext cx="7073900" cy="1397000"/>
          </a:xfrm>
        </p:spPr>
        <p:txBody>
          <a:bodyPr/>
          <a:lstStyle>
            <a:lvl1pPr marL="0" indent="0" algn="ctr">
              <a:buNone/>
              <a:defRPr sz="2000" b="1"/>
            </a:lvl1pPr>
          </a:lstStyle>
          <a:p>
            <a:pPr lvl="0"/>
            <a:r>
              <a:rPr lang="en-US" dirty="0" smtClean="0"/>
              <a:t>First and Last Name, PhD, MD</a:t>
            </a:r>
            <a:br>
              <a:rPr lang="en-US" dirty="0" smtClean="0"/>
            </a:br>
            <a:r>
              <a:rPr lang="en-US" dirty="0" smtClean="0"/>
              <a:t>Institution</a:t>
            </a:r>
            <a:br>
              <a:rPr lang="en-US" dirty="0" smtClean="0"/>
            </a:br>
            <a:r>
              <a:rPr lang="en-US" dirty="0" smtClean="0"/>
              <a:t>City/State, Country</a:t>
            </a:r>
            <a:br>
              <a:rPr lang="en-US" dirty="0" smtClean="0"/>
            </a:br>
            <a:r>
              <a:rPr lang="en-US" dirty="0" smtClean="0"/>
              <a:t>Date</a:t>
            </a:r>
          </a:p>
          <a:p>
            <a:pPr lvl="0"/>
            <a:endParaRPr lang="en-US" dirty="0"/>
          </a:p>
        </p:txBody>
      </p:sp>
      <p:pic>
        <p:nvPicPr>
          <p:cNvPr id="11" name="Picture 10" descr="navyHPTNPPT headere_purple only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997" y="0"/>
            <a:ext cx="6204002" cy="1377942"/>
          </a:xfrm>
          <a:prstGeom prst="rect">
            <a:avLst/>
          </a:prstGeom>
        </p:spPr>
      </p:pic>
      <p:pic>
        <p:nvPicPr>
          <p:cNvPr id="12" name="Picture 11" descr="navy-background_larg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45870" cy="1371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-Acknowledg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 userDrawn="1"/>
        </p:nvSpPr>
        <p:spPr>
          <a:xfrm>
            <a:off x="1235075" y="1584326"/>
            <a:ext cx="6829425" cy="346392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1394310" y="2085044"/>
            <a:ext cx="656859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HIV Prevention Trials Network is sponsored by the </a:t>
            </a:r>
            <a:b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Institute of Allergy</a:t>
            </a:r>
            <a:r>
              <a:rPr lang="en-US" sz="2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and Infectious Diseases, </a:t>
            </a:r>
            <a:br>
              <a:rPr lang="en-US" sz="2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the National Institute of Mental Health, and the National Institute on Drug Abuse, all components of the </a:t>
            </a:r>
          </a:p>
          <a:p>
            <a:pPr marL="0" indent="0" algn="ctr">
              <a:buNone/>
            </a:pPr>
            <a:r>
              <a:rPr lang="en-US" sz="20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U.S. National Institutes of Health.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365492" y="1051176"/>
            <a:ext cx="65685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0E99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  <a:endParaRPr lang="en-US" sz="2800" b="1" baseline="0" dirty="0" smtClean="0">
              <a:solidFill>
                <a:srgbClr val="0E99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35075" y="3991380"/>
            <a:ext cx="7112000" cy="2133600"/>
          </a:xfrm>
        </p:spPr>
        <p:txBody>
          <a:bodyPr/>
          <a:lstStyle>
            <a:lvl1pPr marL="0" indent="0" algn="ctr">
              <a:buNone/>
              <a:defRPr sz="2000" baseline="0"/>
            </a:lvl1pPr>
          </a:lstStyle>
          <a:p>
            <a:pPr lvl="0"/>
            <a:r>
              <a:rPr lang="en-US" dirty="0" smtClean="0"/>
              <a:t>The HPTN ### Study Team acknowledges</a:t>
            </a:r>
            <a:br>
              <a:rPr lang="en-US" dirty="0" smtClean="0"/>
            </a:br>
            <a:r>
              <a:rPr lang="en-US" dirty="0" smtClean="0"/>
              <a:t>(Click to add other partners/funders etc. </a:t>
            </a:r>
            <a:br>
              <a:rPr lang="en-US" dirty="0" smtClean="0"/>
            </a:br>
            <a:r>
              <a:rPr lang="en-US" dirty="0" smtClean="0"/>
              <a:t>DO NOT use logos and DO make this your last slide.)</a:t>
            </a:r>
            <a:endParaRPr lang="en-US" dirty="0"/>
          </a:p>
        </p:txBody>
      </p:sp>
      <p:pic>
        <p:nvPicPr>
          <p:cNvPr id="8" name="Picture 7" descr="navyHPTNPPT headere_purple onl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043869"/>
          </a:xfrm>
          <a:prstGeom prst="rect">
            <a:avLst/>
          </a:prstGeom>
        </p:spPr>
      </p:pic>
      <p:pic>
        <p:nvPicPr>
          <p:cNvPr id="11" name="Picture 10" descr="navy-backgrou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37" y="-1"/>
            <a:ext cx="1968012" cy="10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0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w/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133600"/>
            <a:ext cx="7391400" cy="3962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1828800" indent="0">
              <a:buFont typeface="Arial" pitchFamily="34" charset="0"/>
              <a:buNone/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text and use Arial font</a:t>
            </a:r>
          </a:p>
          <a:p>
            <a:pPr lvl="1"/>
            <a:r>
              <a:rPr lang="en-US" dirty="0" smtClean="0"/>
              <a:t>Tips</a:t>
            </a:r>
          </a:p>
          <a:p>
            <a:pPr lvl="2"/>
            <a:r>
              <a:rPr lang="en-US" dirty="0" smtClean="0"/>
              <a:t>Proofread for spelling and grammar</a:t>
            </a:r>
          </a:p>
          <a:p>
            <a:pPr lvl="2"/>
            <a:r>
              <a:rPr lang="en-US" dirty="0" smtClean="0"/>
              <a:t>Keep it simple</a:t>
            </a:r>
          </a:p>
          <a:p>
            <a:pPr lvl="2"/>
            <a:r>
              <a:rPr lang="en-US" dirty="0" smtClean="0"/>
              <a:t>Avoid reading from your slides</a:t>
            </a:r>
          </a:p>
          <a:p>
            <a:pPr lvl="2"/>
            <a:r>
              <a:rPr lang="en-US" dirty="0" smtClean="0"/>
              <a:t>Use visuals. Don’t just tell them. Show them too.</a:t>
            </a:r>
          </a:p>
          <a:p>
            <a:pPr lvl="2"/>
            <a:r>
              <a:rPr lang="en-US" dirty="0" smtClean="0"/>
              <a:t>Please do not cover up the top blue banner with the HPTN logo</a:t>
            </a:r>
          </a:p>
          <a:p>
            <a:pPr lvl="2"/>
            <a:r>
              <a:rPr lang="en-US" dirty="0" smtClean="0"/>
              <a:t>Remember: LESS IS ALWAYS MORE</a:t>
            </a:r>
          </a:p>
          <a:p>
            <a:pPr lvl="2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838200" y="960438"/>
            <a:ext cx="7467600" cy="944562"/>
          </a:xfrm>
        </p:spPr>
        <p:txBody>
          <a:bodyPr/>
          <a:lstStyle>
            <a:lvl1pPr>
              <a:defRPr>
                <a:solidFill>
                  <a:srgbClr val="0E99C0"/>
                </a:solidFill>
              </a:defRPr>
            </a:lvl1pPr>
          </a:lstStyle>
          <a:p>
            <a:r>
              <a:rPr lang="en-US" dirty="0" smtClean="0"/>
              <a:t>Header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-1"/>
            <a:ext cx="9143999" cy="1043870"/>
            <a:chOff x="0" y="-1"/>
            <a:chExt cx="9143999" cy="1043870"/>
          </a:xfrm>
        </p:grpSpPr>
        <p:pic>
          <p:nvPicPr>
            <p:cNvPr id="8" name="Picture 7" descr="navyHPTNPPT headere_purple only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3999" cy="1043869"/>
            </a:xfrm>
            <a:prstGeom prst="rect">
              <a:avLst/>
            </a:prstGeom>
          </p:spPr>
        </p:pic>
        <p:pic>
          <p:nvPicPr>
            <p:cNvPr id="10" name="Picture 9" descr="navy-background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37" y="-1"/>
              <a:ext cx="1968012" cy="10438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660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 hasCustomPrompt="1"/>
          </p:nvPr>
        </p:nvSpPr>
        <p:spPr>
          <a:xfrm>
            <a:off x="838200" y="960438"/>
            <a:ext cx="7467600" cy="944562"/>
          </a:xfrm>
        </p:spPr>
        <p:txBody>
          <a:bodyPr/>
          <a:lstStyle>
            <a:lvl1pPr>
              <a:defRPr>
                <a:solidFill>
                  <a:srgbClr val="0E99C0"/>
                </a:solidFill>
              </a:defRPr>
            </a:lvl1pPr>
          </a:lstStyle>
          <a:p>
            <a:r>
              <a:rPr lang="en-US" dirty="0" smtClean="0"/>
              <a:t>Headings are Arial 36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814664" y="2120752"/>
            <a:ext cx="7487717" cy="461293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 baseline="0">
                <a:solidFill>
                  <a:srgbClr val="000000"/>
                </a:solidFill>
              </a:defRPr>
            </a:lvl4pPr>
            <a:lvl5pPr>
              <a:defRPr baseline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text/content</a:t>
            </a:r>
          </a:p>
          <a:p>
            <a:pPr lvl="1"/>
            <a:r>
              <a:rPr lang="en-US" dirty="0" smtClean="0"/>
              <a:t>More Tips</a:t>
            </a:r>
          </a:p>
          <a:p>
            <a:pPr lvl="2"/>
            <a:r>
              <a:rPr lang="en-US" dirty="0" smtClean="0"/>
              <a:t>Use bullets to keep your points concise</a:t>
            </a:r>
          </a:p>
          <a:p>
            <a:pPr lvl="3"/>
            <a:r>
              <a:rPr lang="en-US" dirty="0" smtClean="0"/>
              <a:t>Don’t type up long paragraphs</a:t>
            </a:r>
          </a:p>
          <a:p>
            <a:pPr lvl="4"/>
            <a:r>
              <a:rPr lang="en-US" dirty="0" smtClean="0"/>
              <a:t>Limit the number of slides</a:t>
            </a:r>
          </a:p>
          <a:p>
            <a:pPr lvl="4"/>
            <a:r>
              <a:rPr lang="en-US" dirty="0" smtClean="0"/>
              <a:t>Speak clearly and slowly</a:t>
            </a:r>
          </a:p>
          <a:p>
            <a:pPr lvl="4"/>
            <a:r>
              <a:rPr lang="en-US" dirty="0" smtClean="0"/>
              <a:t>Practice delivering your presentation</a:t>
            </a:r>
          </a:p>
          <a:p>
            <a:pPr lvl="4"/>
            <a:endParaRPr lang="en-US" dirty="0" smtClean="0"/>
          </a:p>
          <a:p>
            <a:pPr lvl="4"/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-1"/>
            <a:ext cx="9143999" cy="1043870"/>
            <a:chOff x="0" y="-1"/>
            <a:chExt cx="9143999" cy="1043870"/>
          </a:xfrm>
        </p:grpSpPr>
        <p:pic>
          <p:nvPicPr>
            <p:cNvPr id="8" name="Picture 7" descr="navyHPTNPPT headere_purple only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3999" cy="1043869"/>
            </a:xfrm>
            <a:prstGeom prst="rect">
              <a:avLst/>
            </a:prstGeom>
          </p:spPr>
        </p:pic>
        <p:pic>
          <p:nvPicPr>
            <p:cNvPr id="9" name="Picture 8" descr="navy-background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2637" y="-1"/>
              <a:ext cx="1968012" cy="10438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8306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4571" y="955524"/>
            <a:ext cx="7467810" cy="5778166"/>
          </a:xfrm>
        </p:spPr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or visuals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navyHPTNPPT headere_purple onl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043869"/>
          </a:xfrm>
          <a:prstGeom prst="rect">
            <a:avLst/>
          </a:prstGeom>
        </p:spPr>
      </p:pic>
      <p:pic>
        <p:nvPicPr>
          <p:cNvPr id="8" name="Picture 7" descr="navy-backgrou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37" y="-1"/>
            <a:ext cx="1968012" cy="10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eft l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62400" y="1371600"/>
            <a:ext cx="4724400" cy="472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371600"/>
            <a:ext cx="2743200" cy="3581400"/>
          </a:xfrm>
        </p:spPr>
        <p:txBody>
          <a:bodyPr anchor="t"/>
          <a:lstStyle>
            <a:lvl1pPr algn="r">
              <a:defRPr>
                <a:solidFill>
                  <a:srgbClr val="0E99C0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1182688" y="3694906"/>
            <a:ext cx="4648200" cy="1588"/>
          </a:xfrm>
          <a:prstGeom prst="line">
            <a:avLst/>
          </a:prstGeom>
          <a:ln>
            <a:solidFill>
              <a:srgbClr val="0E99C0">
                <a:alpha val="4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avyHPTNPPT headere_purple onl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043869"/>
          </a:xfrm>
          <a:prstGeom prst="rect">
            <a:avLst/>
          </a:prstGeom>
        </p:spPr>
      </p:pic>
      <p:pic>
        <p:nvPicPr>
          <p:cNvPr id="9" name="Picture 8" descr="navy-backgrou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37" y="-1"/>
            <a:ext cx="1968012" cy="10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0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righ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rot="5400000">
            <a:off x="3144778" y="3694906"/>
            <a:ext cx="4648200" cy="1588"/>
          </a:xfrm>
          <a:prstGeom prst="line">
            <a:avLst/>
          </a:prstGeom>
          <a:ln>
            <a:solidFill>
              <a:srgbClr val="0E99C0">
                <a:alpha val="4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73166" y="1364291"/>
            <a:ext cx="4724400" cy="4666642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5942252" y="1360121"/>
            <a:ext cx="2780489" cy="4642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0" indent="0" algn="ctr">
              <a:buFontTx/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3"/>
            <a:endParaRPr lang="en-US" dirty="0"/>
          </a:p>
        </p:txBody>
      </p:sp>
      <p:pic>
        <p:nvPicPr>
          <p:cNvPr id="9" name="Picture 8" descr="navyHPTNPPT headere_purple onl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043869"/>
          </a:xfrm>
          <a:prstGeom prst="rect">
            <a:avLst/>
          </a:prstGeom>
        </p:spPr>
      </p:pic>
      <p:pic>
        <p:nvPicPr>
          <p:cNvPr id="11" name="Picture 10" descr="navy-backgrou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37" y="-1"/>
            <a:ext cx="1968012" cy="10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9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838200" y="960438"/>
            <a:ext cx="7467600" cy="944562"/>
          </a:xfrm>
        </p:spPr>
        <p:txBody>
          <a:bodyPr/>
          <a:lstStyle>
            <a:lvl1pPr>
              <a:defRPr>
                <a:solidFill>
                  <a:srgbClr val="0E99C0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826644" y="2134158"/>
            <a:ext cx="341439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814664" y="2773920"/>
            <a:ext cx="3426380" cy="3951288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1"/>
          </p:nvPr>
        </p:nvSpPr>
        <p:spPr>
          <a:xfrm>
            <a:off x="4896617" y="2118815"/>
            <a:ext cx="341439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2"/>
          </p:nvPr>
        </p:nvSpPr>
        <p:spPr>
          <a:xfrm>
            <a:off x="4887982" y="2758577"/>
            <a:ext cx="3426378" cy="3951288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2247192" y="4423313"/>
            <a:ext cx="4648200" cy="1588"/>
          </a:xfrm>
          <a:prstGeom prst="line">
            <a:avLst/>
          </a:prstGeom>
          <a:ln>
            <a:solidFill>
              <a:srgbClr val="0E99C0">
                <a:alpha val="4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navyHPTNPPT headere_purple onl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043869"/>
          </a:xfrm>
          <a:prstGeom prst="rect">
            <a:avLst/>
          </a:prstGeom>
        </p:spPr>
      </p:pic>
      <p:pic>
        <p:nvPicPr>
          <p:cNvPr id="14" name="Picture 13" descr="navy-backgrou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37" y="-1"/>
            <a:ext cx="1968012" cy="10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712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457200"/>
            <a:ext cx="7467600" cy="944562"/>
          </a:xfrm>
        </p:spPr>
        <p:txBody>
          <a:bodyPr>
            <a:normAutofit/>
          </a:bodyPr>
          <a:lstStyle>
            <a:lvl1pPr algn="ctr">
              <a:defRPr sz="2500" cap="all">
                <a:solidFill>
                  <a:srgbClr val="0E99C0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60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w/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133600"/>
            <a:ext cx="7391400" cy="3962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1828800" indent="0">
              <a:buFont typeface="Arial" pitchFamily="34" charset="0"/>
              <a:buNone/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What are the key takeaways</a:t>
            </a:r>
          </a:p>
          <a:p>
            <a:pPr lvl="1"/>
            <a:r>
              <a:rPr lang="en-US" dirty="0" smtClean="0"/>
              <a:t>Include each point here</a:t>
            </a:r>
          </a:p>
          <a:p>
            <a:pPr lvl="1"/>
            <a:r>
              <a:rPr lang="en-US" dirty="0" smtClean="0"/>
              <a:t>And here</a:t>
            </a:r>
          </a:p>
          <a:p>
            <a:pPr lvl="1"/>
            <a:r>
              <a:rPr lang="en-US" dirty="0" smtClean="0"/>
              <a:t>And here</a:t>
            </a:r>
          </a:p>
          <a:p>
            <a:pPr lvl="1"/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838200" y="960438"/>
            <a:ext cx="7467600" cy="944562"/>
          </a:xfrm>
        </p:spPr>
        <p:txBody>
          <a:bodyPr/>
          <a:lstStyle>
            <a:lvl1pPr>
              <a:defRPr>
                <a:solidFill>
                  <a:srgbClr val="0E99C0"/>
                </a:solidFill>
              </a:defRPr>
            </a:lvl1pPr>
          </a:lstStyle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8" name="Picture 7" descr="navyHPTNPPT headere_purple only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1043869"/>
          </a:xfrm>
          <a:prstGeom prst="rect">
            <a:avLst/>
          </a:prstGeom>
        </p:spPr>
      </p:pic>
      <p:pic>
        <p:nvPicPr>
          <p:cNvPr id="7" name="Picture 6" descr="navy-backgrou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37" y="-1"/>
            <a:ext cx="1968012" cy="1043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65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42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HPTN 2015 </a:t>
            </a:r>
            <a:r>
              <a:rPr lang="en-US" dirty="0" err="1" smtClean="0"/>
              <a:t>Powerpoint</a:t>
            </a:r>
            <a:r>
              <a:rPr lang="en-US" dirty="0" smtClean="0"/>
              <a:t> Template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This template must be used for all presentations that pertain to HPTN studies.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6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70" r:id="rId2"/>
    <p:sldLayoutId id="2147483682" r:id="rId3"/>
    <p:sldLayoutId id="2147483681" r:id="rId4"/>
    <p:sldLayoutId id="2147483669" r:id="rId5"/>
    <p:sldLayoutId id="2147483684" r:id="rId6"/>
    <p:sldLayoutId id="2147483683" r:id="rId7"/>
    <p:sldLayoutId id="2147483671" r:id="rId8"/>
    <p:sldLayoutId id="2147483685" r:id="rId9"/>
    <p:sldLayoutId id="2147483680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baseline="0">
          <a:solidFill>
            <a:srgbClr val="0E99C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b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92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42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What are the key </a:t>
            </a:r>
            <a:r>
              <a:rPr lang="en-US" dirty="0" smtClean="0"/>
              <a:t>takeaways</a:t>
            </a:r>
            <a:endParaRPr lang="en-US" dirty="0"/>
          </a:p>
          <a:p>
            <a:pPr lvl="1"/>
            <a:r>
              <a:rPr lang="en-US" dirty="0" smtClean="0"/>
              <a:t>Summarize each point</a:t>
            </a:r>
          </a:p>
          <a:p>
            <a:pPr lvl="1"/>
            <a:r>
              <a:rPr lang="en-US" dirty="0" smtClean="0"/>
              <a:t>Be concise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1905000"/>
            <a:ext cx="7391400" cy="1588"/>
          </a:xfrm>
          <a:prstGeom prst="line">
            <a:avLst/>
          </a:prstGeom>
          <a:ln>
            <a:solidFill>
              <a:srgbClr val="0E99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67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40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Sample text for bullet</a:t>
            </a:r>
          </a:p>
          <a:p>
            <a:pPr lvl="1"/>
            <a:r>
              <a:rPr lang="en-US" dirty="0" smtClean="0"/>
              <a:t>The secondary bullet looks like this</a:t>
            </a:r>
          </a:p>
          <a:p>
            <a:pPr lvl="1"/>
            <a:r>
              <a:rPr lang="en-US" dirty="0" smtClean="0"/>
              <a:t>And there are a few more levels</a:t>
            </a:r>
          </a:p>
          <a:p>
            <a:r>
              <a:rPr lang="en-US" dirty="0" smtClean="0"/>
              <a:t>And another bullet goes here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14400" y="1905000"/>
            <a:ext cx="7391400" cy="1588"/>
          </a:xfrm>
          <a:prstGeom prst="line">
            <a:avLst/>
          </a:prstGeom>
          <a:ln>
            <a:solidFill>
              <a:srgbClr val="0E99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6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baseline="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1828800" indent="0">
              <a:buFont typeface="Arial" pitchFamily="34" charset="0"/>
              <a:buNone/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text and use Arial font</a:t>
            </a:r>
          </a:p>
          <a:p>
            <a:pPr lvl="1"/>
            <a:r>
              <a:rPr lang="en-US" dirty="0" smtClean="0"/>
              <a:t>Tips</a:t>
            </a:r>
          </a:p>
          <a:p>
            <a:pPr lvl="2"/>
            <a:r>
              <a:rPr lang="en-US" dirty="0" smtClean="0"/>
              <a:t>Proofread for spelling and grammar</a:t>
            </a:r>
          </a:p>
          <a:p>
            <a:pPr lvl="2"/>
            <a:r>
              <a:rPr lang="en-US" dirty="0" smtClean="0"/>
              <a:t>Keep it simple</a:t>
            </a:r>
          </a:p>
          <a:p>
            <a:pPr lvl="2"/>
            <a:r>
              <a:rPr lang="en-US" dirty="0" smtClean="0"/>
              <a:t>Avoid reading from your slides</a:t>
            </a:r>
          </a:p>
          <a:p>
            <a:pPr lvl="2"/>
            <a:r>
              <a:rPr lang="en-US" dirty="0" smtClean="0"/>
              <a:t>Use visuals. Don’t just tell them. Show them too.</a:t>
            </a:r>
          </a:p>
          <a:p>
            <a:pPr lvl="2"/>
            <a:r>
              <a:rPr lang="en-US" dirty="0" smtClean="0"/>
              <a:t>Please do not cover up the top blue banner or the HPTN logo</a:t>
            </a:r>
          </a:p>
          <a:p>
            <a:pPr lvl="2"/>
            <a:r>
              <a:rPr lang="en-US" dirty="0" smtClean="0"/>
              <a:t>Remember: LESS IS ALWAYS MORE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754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 baseline="0">
                <a:solidFill>
                  <a:srgbClr val="000000"/>
                </a:solidFill>
              </a:defRPr>
            </a:lvl4pPr>
            <a:lvl5pPr>
              <a:defRPr baseline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text/content</a:t>
            </a:r>
          </a:p>
          <a:p>
            <a:pPr lvl="1"/>
            <a:r>
              <a:rPr lang="en-US" dirty="0" smtClean="0"/>
              <a:t>More Tips</a:t>
            </a:r>
          </a:p>
          <a:p>
            <a:pPr lvl="2"/>
            <a:r>
              <a:rPr lang="en-US" dirty="0" smtClean="0"/>
              <a:t>Use bullets to keep your points concise</a:t>
            </a:r>
          </a:p>
          <a:p>
            <a:pPr lvl="3"/>
            <a:r>
              <a:rPr lang="en-US" dirty="0" smtClean="0"/>
              <a:t>Don’t type up long paragraphs</a:t>
            </a:r>
          </a:p>
          <a:p>
            <a:pPr lvl="3"/>
            <a:r>
              <a:rPr lang="en-US" dirty="0" smtClean="0"/>
              <a:t>Limit the number of slides</a:t>
            </a:r>
          </a:p>
          <a:p>
            <a:pPr lvl="3"/>
            <a:r>
              <a:rPr lang="en-US" dirty="0" smtClean="0"/>
              <a:t>Speak clearly and slowly</a:t>
            </a:r>
          </a:p>
          <a:p>
            <a:pPr lvl="3"/>
            <a:r>
              <a:rPr lang="en-US" dirty="0" smtClean="0"/>
              <a:t>Practice delivering your presentation</a:t>
            </a:r>
          </a:p>
          <a:p>
            <a:pPr lvl="4"/>
            <a:endParaRPr lang="en-US" dirty="0" smtClean="0"/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018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graphic slide</a:t>
            </a:r>
            <a:br>
              <a:rPr lang="en-US" dirty="0" smtClean="0"/>
            </a:br>
            <a:r>
              <a:rPr lang="en-US" dirty="0" smtClean="0"/>
              <a:t>Don’t just tell them. Show them.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1524000" y="17526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66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Sample text for bullet</a:t>
            </a:r>
          </a:p>
          <a:p>
            <a:pPr lvl="1"/>
            <a:r>
              <a:rPr lang="en-US" dirty="0" smtClean="0"/>
              <a:t>The secondary bullet </a:t>
            </a:r>
            <a:br>
              <a:rPr lang="en-US" dirty="0" smtClean="0"/>
            </a:br>
            <a:r>
              <a:rPr lang="en-US" dirty="0" smtClean="0"/>
              <a:t>looks like this</a:t>
            </a:r>
          </a:p>
          <a:p>
            <a:pPr lvl="1"/>
            <a:r>
              <a:rPr lang="en-US" dirty="0" smtClean="0"/>
              <a:t>And there are a few </a:t>
            </a:r>
            <a:br>
              <a:rPr lang="en-US" dirty="0" smtClean="0"/>
            </a:br>
            <a:r>
              <a:rPr lang="en-US" dirty="0" smtClean="0"/>
              <a:t>more levels</a:t>
            </a:r>
          </a:p>
          <a:p>
            <a:r>
              <a:rPr lang="en-US" dirty="0" smtClean="0"/>
              <a:t>And another bullet here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01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0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58608"/>
      </p:ext>
    </p:extLst>
  </p:cSld>
  <p:clrMapOvr>
    <a:masterClrMapping/>
  </p:clrMapOvr>
</p:sld>
</file>

<file path=ppt/theme/theme1.xml><?xml version="1.0" encoding="utf-8"?>
<a:theme xmlns:a="http://schemas.openxmlformats.org/drawingml/2006/main" name="HPTN 2015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0" indent="0" algn="ctr">
          <a:defRPr sz="3200" b="1" dirty="0" smtClean="0">
            <a:solidFill>
              <a:srgbClr val="1E344B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81742E1D2203488C94D2188C0EB810" ma:contentTypeVersion="9" ma:contentTypeDescription="Create a new document." ma:contentTypeScope="" ma:versionID="57ab8835304ad83245ddf89d058270c7">
  <xsd:schema xmlns:xsd="http://www.w3.org/2001/XMLSchema" xmlns:p="http://schemas.microsoft.com/office/2006/metadata/properties" xmlns:ns2="765c2d5f-25a3-4c08-9648-e4ec2e793894" targetNamespace="http://schemas.microsoft.com/office/2006/metadata/properties" ma:root="true" ma:fieldsID="23340b4be71d48a2395bfd767546f3df" ns2:_="">
    <xsd:import namespace="765c2d5f-25a3-4c08-9648-e4ec2e793894"/>
    <xsd:element name="properties">
      <xsd:complexType>
        <xsd:sequence>
          <xsd:element name="documentManagement">
            <xsd:complexType>
              <xsd:all>
                <xsd:element ref="ns2:Classification" minOccurs="0"/>
                <xsd:element ref="ns2:Project" minOccurs="0"/>
                <xsd:element ref="ns2:Target_x0020_Audienc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65c2d5f-25a3-4c08-9648-e4ec2e793894" elementFormDefault="qualified">
    <xsd:import namespace="http://schemas.microsoft.com/office/2006/documentManagement/types"/>
    <xsd:element name="Classification" ma:index="8" nillable="true" ma:displayName="Classification" ma:description="Classification of document used for sorting &amp; filtering." ma:list="121f14cc-ad15-412c-bd3d-ca0153fe47ab" ma:internalName="Classification" ma:showField="Title" ma:web="7036b03e-3060-463f-b85f-c12fcf9ffdda">
      <xsd:simpleType>
        <xsd:restriction base="dms:Lookup"/>
      </xsd:simpleType>
    </xsd:element>
    <xsd:element name="Project" ma:index="9" nillable="true" ma:displayName="Project" ma:description="Projects to which this document applies." ma:list="e2e93df9-308f-4a06-b357-fd9db10fd272" ma:internalName="Project" ma:showField="Title" ma:web="7036b03e-3060-463f-b85f-c12fcf9ffd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rget_x0020_Audiences" ma:index="10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Classification xmlns="765c2d5f-25a3-4c08-9648-e4ec2e793894">14</Classification>
    <Target_x0020_Audiences xmlns="765c2d5f-25a3-4c08-9648-e4ec2e793894" xsi:nil="true"/>
    <Project xmlns="765c2d5f-25a3-4c08-9648-e4ec2e793894">
      <Value>1</Value>
    </Project>
  </documentManagement>
</p:properties>
</file>

<file path=customXml/itemProps1.xml><?xml version="1.0" encoding="utf-8"?>
<ds:datastoreItem xmlns:ds="http://schemas.openxmlformats.org/officeDocument/2006/customXml" ds:itemID="{2733B335-AAB7-45E5-90BE-A4D741F4FC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4404BC-333E-45AB-8063-C0BFE03FD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5c2d5f-25a3-4c08-9648-e4ec2e79389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F0AF842-1FDB-42A4-B109-23583849E2C5}">
  <ds:schemaRefs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765c2d5f-25a3-4c08-9648-e4ec2e79389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</TotalTime>
  <Words>132</Words>
  <Application>Microsoft Office PowerPoint</Application>
  <PresentationFormat>On-screen Show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HPTN 2015 Template</vt:lpstr>
      <vt:lpstr>PowerPoint Presentation</vt:lpstr>
      <vt:lpstr>Introduction</vt:lpstr>
      <vt:lpstr>PowerPoint Presentation</vt:lpstr>
      <vt:lpstr>PowerPoint Presentation</vt:lpstr>
      <vt:lpstr>Sample graphic slide Don’t just tell them. Show them.</vt:lpstr>
      <vt:lpstr>Sample Style</vt:lpstr>
      <vt:lpstr>PowerPoint Presentation</vt:lpstr>
      <vt:lpstr>PowerPoint Presentation</vt:lpstr>
      <vt:lpstr>PowerPoint Presentation</vt:lpstr>
      <vt:lpstr>PowerPoint Presentation</vt:lpstr>
      <vt:lpstr>Summary</vt:lpstr>
      <vt:lpstr>PowerPoint Presentation</vt:lpstr>
    </vt:vector>
  </TitlesOfParts>
  <Company>AED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Stefanie O'Brien</dc:creator>
  <cp:lastModifiedBy>Laura Smith</cp:lastModifiedBy>
  <cp:revision>83</cp:revision>
  <dcterms:created xsi:type="dcterms:W3CDTF">2012-05-02T13:21:13Z</dcterms:created>
  <dcterms:modified xsi:type="dcterms:W3CDTF">2016-06-08T14:02:17Z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0x010100C181742E1D2203488C94D2188C0EB810</vt:lpwstr>
  </property>
  <property fmtid="{D5CDD505-2E9C-101B-9397-08002B2CF9AE}" pid="3" name="_AdHocReviewCycleID">
    <vt:i4>-1687932081</vt:i4>
  </property>
  <property fmtid="{D5CDD505-2E9C-101B-9397-08002B2CF9AE}" pid="4" name="_NewReviewCycle">
    <vt:lpwstr/>
  </property>
  <property fmtid="{D5CDD505-2E9C-101B-9397-08002B2CF9AE}" pid="5" name="_EmailSubject">
    <vt:lpwstr>HPTN templates</vt:lpwstr>
  </property>
  <property fmtid="{D5CDD505-2E9C-101B-9397-08002B2CF9AE}" pid="6" name="_AuthorEmail">
    <vt:lpwstr>LaSmith@fhi360.org</vt:lpwstr>
  </property>
  <property fmtid="{D5CDD505-2E9C-101B-9397-08002B2CF9AE}" pid="7" name="_AuthorEmailDisplayName">
    <vt:lpwstr>Laura Smith</vt:lpwstr>
  </property>
  <property fmtid="{D5CDD505-2E9C-101B-9397-08002B2CF9AE}" pid="8" name="_PreviousAdHocReviewCycleID">
    <vt:i4>-834641377</vt:i4>
  </property>
</Properties>
</file>